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90" r:id="rId4"/>
    <p:sldId id="303" r:id="rId5"/>
    <p:sldId id="291" r:id="rId6"/>
    <p:sldId id="292" r:id="rId7"/>
    <p:sldId id="294" r:id="rId8"/>
    <p:sldId id="295" r:id="rId9"/>
    <p:sldId id="296" r:id="rId10"/>
    <p:sldId id="297" r:id="rId11"/>
    <p:sldId id="298" r:id="rId12"/>
    <p:sldId id="304" r:id="rId13"/>
    <p:sldId id="299" r:id="rId14"/>
    <p:sldId id="300" r:id="rId15"/>
    <p:sldId id="301" r:id="rId16"/>
    <p:sldId id="302" r:id="rId17"/>
    <p:sldId id="289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6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3" autoAdjust="0"/>
    <p:restoredTop sz="94249" autoAdjust="0"/>
  </p:normalViewPr>
  <p:slideViewPr>
    <p:cSldViewPr snapToGrid="0">
      <p:cViewPr varScale="1">
        <p:scale>
          <a:sx n="106" d="100"/>
          <a:sy n="106" d="100"/>
        </p:scale>
        <p:origin x="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4F749-0F71-43F2-A132-05ABF6AFE0FA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87ED2-B50D-4770-9EC2-5356CA9B2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65C94-639D-C409-BCBA-660DBDBA4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35C5EA-EFA2-15AD-B0A9-39F589FBB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77951C-63A8-A9B8-A637-51121E6DD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26F8FD-DF13-75F1-D5E0-01040C5D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F16DF5-F0AF-5DBE-381F-8A70C707E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100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DDDFFC-AE64-A5F8-3678-2ECA97DAB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0D1B6E-2FC2-74F7-5EB9-ABB84AF94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6341C4-56EB-6695-72F2-2308D5CB9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16C77B-CD7D-DBC0-A7ED-3C75DC437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FE315-9911-5F54-4392-95B9DCA80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542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6F91E4-F38F-8453-B789-C03973F1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D651AE-F3B3-AFE7-D42A-D5746F31A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575F96-CC20-2694-89E2-FD4B4436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1956A2-B843-2AD7-AA97-925AFA250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921D78-C347-7B9D-6106-C2B1F2AA8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574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BECC94-9EB5-C724-15D0-2BD6ACEC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E8B58E-0F68-18BD-497A-7DD755050F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9A95E7-3DDB-5B5F-7B1A-BC1AB05604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9E5097-2E02-8E90-A42D-9D09871AE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B901A0-77BD-4C07-F166-91EE4416A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8AE454-DA99-0796-11BC-C2FBDE751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952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EC178-2939-5F61-167B-AD3775420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147A06-57E2-C3FE-4E21-AA614E8DD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2323E8-B4A3-6409-D4FD-13039F4A7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F567E39-6460-02B9-099E-810544EE3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7395783-3B6E-CE71-F992-6EAD00EEBF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836417-334E-77E1-E495-2F7BFD0BF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B4D24C9-3C00-169B-843C-B4B5371C2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DCAED6D-D11F-F63F-9FAB-E17C0757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2801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77E1E-960B-9990-F830-2025FDAB3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83E117C-7677-C056-87C6-718F60723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879238-3B6F-E401-1BD1-00AAFD99B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6F8DF24-F257-9972-A7EB-939747F25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94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E65A47C-10F7-BAED-6E91-36FC0C0BA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8305F0E-EED3-4052-3484-724FFE370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00C3C81-C8CE-64CF-92AB-86769C5AB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51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13FA8-FCAD-0D4E-91CE-2CD21F423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938CAF-7952-F36B-DA92-FCD16088B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6A251A-159F-B39D-CA03-1C4A2CFC3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5D4B8C-9805-7F12-DE20-51AC5C1B9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55E1A2-D6FF-86C7-6B27-AB0A931D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1C9A1C-D16E-0E49-E633-9B432611B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177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CC27E-5523-DFD2-272D-6021371C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378D715-1DD7-1BB1-A891-CF85299081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5232632-B396-34AD-F948-1B7308F81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E74889-62A8-8C2F-4D06-54A753BA7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ECC9E12-A410-82C8-A632-198A017EA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78F7E9-DE5C-A5A3-4155-FD315143F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00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97A347-6B66-F0B1-5A6D-9F101AA69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AB15F20-B5EC-7C9C-3E86-21890A7C6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1A1C48-E24D-4EF6-BA74-583D247AE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A30C41-1030-3962-D047-9F27C472B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93524C-89AA-204E-731C-B970B8F40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1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145043-9E17-A644-414E-2F45C87DD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3C1576-1A02-11EE-8540-165FD102E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F1C626-5A7D-1665-238A-EC890BD63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C06CBA-BCEE-6A77-5242-A9786193C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C69104-4071-D0C8-6F3E-F8332DA07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87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733DBBB-F868-6E8E-391B-F8B12BE26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BBC005-1FFA-535D-7E20-71CCFE0E7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70F4FD-2EEA-E0EC-7360-648004C02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B5036-AB97-43E0-9B2E-5111D8670C06}" type="datetimeFigureOut">
              <a:rPr lang="pt-BR" smtClean="0"/>
              <a:pPr/>
              <a:t>19/05/2024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D76831-464C-5B37-3DA7-128936869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FFF2C8-DD12-2001-9159-EFA9B62C9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1BB51-D46C-4D69-AE71-8EB7DD185F8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742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32A6B67-AA67-B09B-1441-5D59C2007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84765" cy="624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70"/>
            <a:ext cx="174171" cy="1198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Quadro 6">
            <a:extLst>
              <a:ext uri="{FF2B5EF4-FFF2-40B4-BE49-F238E27FC236}">
                <a16:creationId xmlns:a16="http://schemas.microsoft.com/office/drawing/2014/main" id="{6DD7E9CA-5565-4C97-F415-5721D06C6EC9}"/>
              </a:ext>
            </a:extLst>
          </p:cNvPr>
          <p:cNvSpPr/>
          <p:nvPr/>
        </p:nvSpPr>
        <p:spPr>
          <a:xfrm>
            <a:off x="2705100" y="2641870"/>
            <a:ext cx="9488631" cy="1408138"/>
          </a:xfrm>
          <a:prstGeom prst="fram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D07AA49-6707-466F-A3BD-602EA312FF79}"/>
              </a:ext>
            </a:extLst>
          </p:cNvPr>
          <p:cNvSpPr/>
          <p:nvPr/>
        </p:nvSpPr>
        <p:spPr>
          <a:xfrm>
            <a:off x="2850455" y="2701230"/>
            <a:ext cx="6752779" cy="1242017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3D76742-98DE-ACEE-AF05-973E793A0C79}"/>
              </a:ext>
            </a:extLst>
          </p:cNvPr>
          <p:cNvSpPr txBox="1"/>
          <p:nvPr/>
        </p:nvSpPr>
        <p:spPr>
          <a:xfrm>
            <a:off x="2206728" y="2783629"/>
            <a:ext cx="67527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525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DIREITO DAS COISAS</a:t>
            </a:r>
          </a:p>
          <a:p>
            <a:pPr algn="ctr"/>
            <a:r>
              <a:rPr lang="pt-BR" sz="3200" b="1" dirty="0">
                <a:solidFill>
                  <a:srgbClr val="525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FLÁVIO TARTUCE</a:t>
            </a:r>
          </a:p>
        </p:txBody>
      </p:sp>
      <p:pic>
        <p:nvPicPr>
          <p:cNvPr id="2" name="Picture 2" descr="Ubíqua - A Revolução do conhecimento">
            <a:extLst>
              <a:ext uri="{FF2B5EF4-FFF2-40B4-BE49-F238E27FC236}">
                <a16:creationId xmlns:a16="http://schemas.microsoft.com/office/drawing/2014/main" id="{86CB420B-A5B4-2210-5389-7886348EE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50" y="2697458"/>
            <a:ext cx="337185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Tela de vídeo game&#10;&#10;Descrição gerada automaticamente">
            <a:extLst>
              <a:ext uri="{FF2B5EF4-FFF2-40B4-BE49-F238E27FC236}">
                <a16:creationId xmlns:a16="http://schemas.microsoft.com/office/drawing/2014/main" id="{ACD84F88-6EF3-0735-C210-B65B0F9B6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728" y="6090465"/>
            <a:ext cx="3619500" cy="918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307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C868C51-7627-5354-1E29-03F1CC7E3DC1}"/>
              </a:ext>
            </a:extLst>
          </p:cNvPr>
          <p:cNvSpPr txBox="1"/>
          <p:nvPr/>
        </p:nvSpPr>
        <p:spPr>
          <a:xfrm>
            <a:off x="203200" y="390452"/>
            <a:ext cx="116209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2800" b="1" dirty="0"/>
              <a:t>            </a:t>
            </a:r>
            <a:r>
              <a:rPr lang="pt-BR" altLang="pt-BR" sz="2800" b="1" dirty="0">
                <a:highlight>
                  <a:srgbClr val="FFFF00"/>
                </a:highlight>
              </a:rPr>
              <a:t>Direitos Reais de Garantia (</a:t>
            </a:r>
            <a:r>
              <a:rPr lang="pt-BR" altLang="pt-BR" sz="2800" b="1" dirty="0" err="1">
                <a:highlight>
                  <a:srgbClr val="FFFF00"/>
                </a:highlight>
              </a:rPr>
              <a:t>arts</a:t>
            </a:r>
            <a:r>
              <a:rPr lang="pt-BR" altLang="pt-BR" sz="2800" b="1" dirty="0">
                <a:highlight>
                  <a:srgbClr val="FFFF00"/>
                </a:highlight>
              </a:rPr>
              <a:t>. 1.419 a 1.510 do Código Civil)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517018" y="1057378"/>
            <a:ext cx="11361164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2200" b="1" dirty="0"/>
              <a:t>Regras Gerais</a:t>
            </a:r>
          </a:p>
          <a:p>
            <a:pPr algn="just"/>
            <a:r>
              <a:rPr lang="pt-BR" altLang="pt-BR" sz="2200" dirty="0"/>
              <a:t>Não confundir as garantias reais das garantias pessoais. </a:t>
            </a:r>
          </a:p>
          <a:p>
            <a:pPr algn="just" eaLnBrk="1" hangingPunct="1"/>
            <a:r>
              <a:rPr lang="pt-BR" altLang="pt-BR" sz="2200" dirty="0"/>
              <a:t>Nas garantias reais, a coisa garantida é que está vinculada à dívida (vínculo real – art. 1.419 do CC), e somente alcançando o patrimônio pessoal se a coisa for insuficiente para satisfazer o débito. </a:t>
            </a:r>
          </a:p>
          <a:p>
            <a:pPr algn="just" eaLnBrk="1" hangingPunct="1"/>
            <a:r>
              <a:rPr lang="pt-BR" altLang="pt-BR" sz="2200" dirty="0"/>
              <a:t>Por outro lado, as garantias pessoais, também conhecidas por </a:t>
            </a:r>
            <a:r>
              <a:rPr lang="pt-BR" altLang="pt-BR" sz="2200" i="1" dirty="0"/>
              <a:t>fidejussórias,  </a:t>
            </a:r>
            <a:r>
              <a:rPr lang="pt-BR" altLang="pt-BR" sz="2200" dirty="0"/>
              <a:t>vinculam todo o patrimônio do garantidor, como ocorre com a fiança.</a:t>
            </a:r>
          </a:p>
          <a:p>
            <a:pPr algn="just" eaLnBrk="1" hangingPunct="1"/>
            <a:endParaRPr lang="pt-BR" altLang="pt-BR" sz="2200" dirty="0"/>
          </a:p>
          <a:p>
            <a:pPr algn="just" eaLnBrk="1" hangingPunct="1"/>
            <a:r>
              <a:rPr lang="pt-BR" altLang="pt-BR" sz="2200" dirty="0"/>
              <a:t>Os Direitos Reais de Garantia são assim divididos:</a:t>
            </a:r>
          </a:p>
          <a:p>
            <a:pPr algn="just" eaLnBrk="1" hangingPunct="1"/>
            <a:r>
              <a:rPr lang="pt-BR" altLang="pt-BR" sz="2200" dirty="0"/>
              <a:t>a) Direitos reais de garantia sobre coisa alheia</a:t>
            </a:r>
          </a:p>
          <a:p>
            <a:pPr algn="just" eaLnBrk="1" hangingPunct="1"/>
            <a:r>
              <a:rPr lang="pt-BR" altLang="pt-BR" sz="2200" dirty="0"/>
              <a:t>- Penhor</a:t>
            </a:r>
          </a:p>
          <a:p>
            <a:pPr algn="just" eaLnBrk="1" hangingPunct="1"/>
            <a:r>
              <a:rPr lang="pt-BR" altLang="pt-BR" sz="2200" dirty="0"/>
              <a:t>- Hipoteca</a:t>
            </a:r>
          </a:p>
          <a:p>
            <a:pPr algn="just" eaLnBrk="1" hangingPunct="1"/>
            <a:r>
              <a:rPr lang="pt-BR" altLang="pt-BR" sz="2200" dirty="0"/>
              <a:t>- Anticrese</a:t>
            </a:r>
          </a:p>
          <a:p>
            <a:pPr algn="just" eaLnBrk="1" hangingPunct="1"/>
            <a:endParaRPr lang="pt-BR" altLang="pt-BR" sz="2200" dirty="0"/>
          </a:p>
          <a:p>
            <a:pPr algn="just" eaLnBrk="1" hangingPunct="1"/>
            <a:r>
              <a:rPr lang="pt-BR" altLang="pt-BR" sz="2200" dirty="0"/>
              <a:t>b) Direitos reais de garantia sobre coisa própria</a:t>
            </a:r>
          </a:p>
          <a:p>
            <a:pPr algn="just" eaLnBrk="1" hangingPunct="1"/>
            <a:r>
              <a:rPr lang="pt-BR" altLang="pt-BR" sz="2200" dirty="0"/>
              <a:t>- Alienação fiduciária em garantia (Decreto-lei 911/1969 – bens móveis e Lei 9.514/1997 – bens imóveis).</a:t>
            </a:r>
            <a:endParaRPr lang="pt-BR" sz="1800" kern="100" baseline="300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Lohit Devanagari"/>
            </a:endParaRPr>
          </a:p>
          <a:p>
            <a:pPr algn="just"/>
            <a:endParaRPr lang="pt-BR" sz="18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1394148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391886" y="333831"/>
            <a:ext cx="11800114" cy="637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endParaRPr lang="pt-BR" altLang="pt-BR" sz="2400" b="1" dirty="0"/>
          </a:p>
          <a:p>
            <a:pPr algn="just" eaLnBrk="1" hangingPunct="1"/>
            <a:r>
              <a:rPr lang="pt-BR" altLang="pt-BR" sz="2400" b="1" dirty="0"/>
              <a:t>Preceitos Gerais dos Direitos Reais sobre Coisa Alheia - Características gerais - (P-I-S-E)</a:t>
            </a:r>
          </a:p>
          <a:p>
            <a:pPr algn="just" eaLnBrk="1" hangingPunct="1"/>
            <a:r>
              <a:rPr lang="pt-BR" altLang="pt-BR" sz="2120" dirty="0"/>
              <a:t>• </a:t>
            </a:r>
            <a:r>
              <a:rPr lang="pt-BR" altLang="pt-BR" sz="2120" b="1" dirty="0"/>
              <a:t>P</a:t>
            </a:r>
            <a:r>
              <a:rPr lang="pt-BR" altLang="pt-BR" sz="2120" dirty="0"/>
              <a:t>referência: as dívidas garantidas por garantias reais têm preferência em relação aos créditos comuns ou quirografários (art. 1.422 do CC ). </a:t>
            </a:r>
          </a:p>
          <a:p>
            <a:pPr algn="just" eaLnBrk="1" hangingPunct="1"/>
            <a:r>
              <a:rPr lang="pt-BR" altLang="pt-BR" sz="2120" dirty="0"/>
              <a:t>A garantia real tem preferência em relação ao crédito comum, mas fica atrás de créditos trabalhistas (art. 83 da Lei 11.101/2005). </a:t>
            </a:r>
          </a:p>
          <a:p>
            <a:pPr algn="just" eaLnBrk="1" hangingPunct="1"/>
            <a:r>
              <a:rPr lang="pt-BR" altLang="pt-BR" sz="2120" dirty="0"/>
              <a:t>Também fica atrás do crédito com dívidas condominiais (Súmula 478 do STJ ) – Argumentos: função social da propriedade e obrigação </a:t>
            </a:r>
            <a:r>
              <a:rPr lang="pt-BR" altLang="pt-BR" sz="2120" i="1" dirty="0"/>
              <a:t>propter rem.</a:t>
            </a:r>
          </a:p>
          <a:p>
            <a:pPr algn="just" eaLnBrk="1" hangingPunct="1"/>
            <a:r>
              <a:rPr lang="pt-BR" altLang="pt-BR" sz="2120" dirty="0"/>
              <a:t>Súmula 478 do STJ: “Na execução de crédito relativo a cotas condominiais, este tem preferência sobre o hipotecário”. Aprovada em 13/06/2012, DJe 19/06/2012.</a:t>
            </a:r>
          </a:p>
          <a:p>
            <a:pPr algn="just" eaLnBrk="1" hangingPunct="1"/>
            <a:endParaRPr lang="pt-BR" altLang="pt-BR" sz="2120" dirty="0"/>
          </a:p>
          <a:p>
            <a:pPr algn="just" eaLnBrk="1" hangingPunct="1"/>
            <a:r>
              <a:rPr lang="pt-BR" altLang="pt-BR" sz="2120" dirty="0"/>
              <a:t>• </a:t>
            </a:r>
            <a:r>
              <a:rPr lang="pt-BR" altLang="pt-BR" sz="2120" b="1" dirty="0"/>
              <a:t>I</a:t>
            </a:r>
            <a:r>
              <a:rPr lang="pt-BR" altLang="pt-BR" sz="2120" dirty="0"/>
              <a:t>ndivisibilidade: o pagamento de uma ou mais prestações da dívida não importa exoneração correspondente da garantia, que permanece íntegra, salvo disposição expressa no título da quitação (art. 1.421 do CC).</a:t>
            </a:r>
          </a:p>
          <a:p>
            <a:pPr algn="just" eaLnBrk="1" hangingPunct="1"/>
            <a:r>
              <a:rPr lang="pt-BR" altLang="pt-BR" sz="2120" dirty="0"/>
              <a:t>“Art. 1.421. O pagamento de uma ou mais prestações da dívida não importa exoneração correspondente da garantia, ainda que esta compreenda vários bens, salvo disposição expressa no título ou na quitação”.</a:t>
            </a:r>
          </a:p>
          <a:p>
            <a:pPr algn="just" eaLnBrk="1" hangingPunct="1"/>
            <a:r>
              <a:rPr lang="pt-BR" altLang="pt-BR" sz="2120" dirty="0"/>
              <a:t>“Art. 1.422. O credor hipotecário e o pignoratício têm o direito de excutir a coisa hipotecada ou empenhada, e preferir, no pagamento, a outros credores, observada, quanto à hipoteca, a prioridade no registro”.</a:t>
            </a:r>
          </a:p>
        </p:txBody>
      </p:sp>
    </p:spTree>
    <p:extLst>
      <p:ext uri="{BB962C8B-B14F-4D97-AF65-F5344CB8AC3E}">
        <p14:creationId xmlns:p14="http://schemas.microsoft.com/office/powerpoint/2010/main" val="2170712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391886" y="333831"/>
            <a:ext cx="11800114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endParaRPr lang="pt-BR" altLang="pt-BR" sz="2400" dirty="0"/>
          </a:p>
          <a:p>
            <a:pPr algn="just" eaLnBrk="1" hangingPunct="1"/>
            <a:r>
              <a:rPr lang="pt-BR" altLang="pt-BR" sz="2400" dirty="0"/>
              <a:t>• </a:t>
            </a:r>
            <a:r>
              <a:rPr lang="pt-BR" altLang="pt-BR" sz="2400" b="1" dirty="0"/>
              <a:t>S</a:t>
            </a:r>
            <a:r>
              <a:rPr lang="pt-BR" altLang="pt-BR" sz="2400" dirty="0"/>
              <a:t>equela: para onde a coisa vai, a garantia a acompanha. </a:t>
            </a:r>
          </a:p>
          <a:p>
            <a:pPr algn="just" eaLnBrk="1" hangingPunct="1"/>
            <a:endParaRPr lang="pt-BR" altLang="pt-BR" sz="2400" dirty="0"/>
          </a:p>
          <a:p>
            <a:pPr algn="just" eaLnBrk="1" hangingPunct="1"/>
            <a:r>
              <a:rPr lang="pt-BR" altLang="pt-BR" sz="2400" dirty="0"/>
              <a:t>Ex.: Se o bem hipotecado é vendido, a hipoteca permanece (continua com quem comprou) – art. 1.419 do CC. </a:t>
            </a:r>
          </a:p>
          <a:p>
            <a:pPr algn="just" eaLnBrk="1" hangingPunct="1"/>
            <a:endParaRPr lang="pt-BR" altLang="pt-BR" sz="2400" dirty="0"/>
          </a:p>
          <a:p>
            <a:pPr algn="just" eaLnBrk="1" hangingPunct="1"/>
            <a:r>
              <a:rPr lang="pt-BR" altLang="pt-BR" sz="2400" dirty="0"/>
              <a:t>“Art. 1.419. Nas dívidas garantidas por penhor, anticrese ou hipoteca, o bem dado em garantia fica sujeito, por vínculo real, ao cumprimento da obrigação”.</a:t>
            </a:r>
          </a:p>
          <a:p>
            <a:pPr algn="just" eaLnBrk="1" hangingPunct="1"/>
            <a:endParaRPr lang="pt-BR" altLang="pt-BR" sz="2400" dirty="0"/>
          </a:p>
          <a:p>
            <a:pPr algn="just" eaLnBrk="1" hangingPunct="1"/>
            <a:endParaRPr lang="pt-BR" altLang="pt-BR" sz="2400" dirty="0"/>
          </a:p>
          <a:p>
            <a:pPr algn="just" eaLnBrk="1" hangingPunct="1"/>
            <a:r>
              <a:rPr lang="pt-BR" altLang="pt-BR" sz="2400" dirty="0"/>
              <a:t>“Compra de salas comerciais. Hipoteca. Direito à sequela. 1. Não se tratando de aquisição de casa própria pelo Sistema Financeiro da Habitação, que dispõe de legislação protetiva especial, não há como dispensar o direito do credor hipotecário à sequela, tal e qual estampado na legislação civil. 2. Recurso especial conhecido e provido”. (REsp: 651.323/GO, Relator: Ministro CARLOS ALBERTO MENEZES DIREITO, Data de Julgamento: 07/06/2005, T3 - TERCEIRA TURMA, Data de Publicação: DJ 29/08/2005 p. 335). </a:t>
            </a:r>
          </a:p>
          <a:p>
            <a:pPr algn="just"/>
            <a:endParaRPr lang="pt-BR" sz="2000" kern="100" baseline="300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580688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627636" y="509982"/>
            <a:ext cx="11361164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2400" dirty="0"/>
              <a:t>• </a:t>
            </a:r>
            <a:r>
              <a:rPr lang="pt-BR" altLang="pt-BR" sz="2400" b="1" dirty="0"/>
              <a:t>E</a:t>
            </a:r>
            <a:r>
              <a:rPr lang="pt-BR" altLang="pt-BR" sz="2400" dirty="0"/>
              <a:t>xcussão (execução do bem): prevista no art. 1.422 do CC. </a:t>
            </a:r>
          </a:p>
          <a:p>
            <a:pPr algn="just" eaLnBrk="1" hangingPunct="1"/>
            <a:endParaRPr lang="pt-BR" altLang="pt-BR" sz="2400" dirty="0"/>
          </a:p>
          <a:p>
            <a:pPr algn="just" eaLnBrk="1" hangingPunct="1"/>
            <a:r>
              <a:rPr lang="pt-BR" altLang="pt-BR" sz="2400" dirty="0"/>
              <a:t>Necessária é a ação de execução pignoratícia ou hipotecária para promover a alienação judicial da coisa garantida. </a:t>
            </a:r>
          </a:p>
          <a:p>
            <a:pPr algn="just" eaLnBrk="1" hangingPunct="1"/>
            <a:endParaRPr lang="pt-BR" altLang="pt-BR" sz="2400" dirty="0"/>
          </a:p>
          <a:p>
            <a:pPr algn="just" eaLnBrk="1" hangingPunct="1"/>
            <a:r>
              <a:rPr lang="pt-BR" altLang="pt-BR" sz="2400" dirty="0"/>
              <a:t>“Art. 1.422. O credor hipotecário e o pignoratício têm o direito de excutir a coisa hipotecada ou empenhada, e preferir, no pagamento, a outros credores, observada, quanto à hipoteca, a prioridade no registro. Parágrafo único. Excetuam-se da regra estabelecida neste artigo as dívidas que, em virtude de outras leis, devam ser pagas precipuamente a quaisquer outros créditos”.</a:t>
            </a:r>
          </a:p>
          <a:p>
            <a:pPr algn="just" eaLnBrk="1" hangingPunct="1"/>
            <a:endParaRPr lang="pt-BR" altLang="pt-BR" sz="2400" dirty="0"/>
          </a:p>
          <a:p>
            <a:pPr algn="just" eaLnBrk="1" hangingPunct="1"/>
            <a:r>
              <a:rPr lang="pt-BR" altLang="pt-BR" sz="2400" dirty="0"/>
              <a:t>O credor anticrético não tem esse direito, podendo apenas reter o bem (art. 1.423, CC). </a:t>
            </a:r>
          </a:p>
          <a:p>
            <a:pPr algn="just" eaLnBrk="1" hangingPunct="1"/>
            <a:r>
              <a:rPr lang="pt-BR" altLang="pt-BR" sz="2400" dirty="0"/>
              <a:t>“Art. 1.423. O credor anticrético tem direito a reter em seu poder o bem, enquanto a dívida não for paga; extingue-se esse direito decorridos quinze anos da data de sua constituição”.</a:t>
            </a:r>
          </a:p>
          <a:p>
            <a:pPr algn="just" eaLnBrk="1" hangingPunct="1"/>
            <a:r>
              <a:rPr lang="pt-BR" altLang="pt-BR" sz="2400" dirty="0"/>
              <a:t>O dispositivo trata também da perempção da anticrese. </a:t>
            </a:r>
          </a:p>
          <a:p>
            <a:pPr algn="just"/>
            <a:endParaRPr lang="pt-BR" sz="18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1270750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517018" y="420917"/>
            <a:ext cx="11605572" cy="6347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endParaRPr lang="pt-BR" altLang="pt-BR" sz="2100" dirty="0"/>
          </a:p>
          <a:p>
            <a:pPr algn="just" eaLnBrk="1" hangingPunct="1">
              <a:defRPr/>
            </a:pPr>
            <a:r>
              <a:rPr lang="pt-BR" altLang="pt-BR" sz="2100" dirty="0"/>
              <a:t>O art. 1.428 do CC  prevê a nulidade absoluta do Pacto Comissário Real, que é a previsão que autoriza o credor a ficar com o bem automaticamente, sem levá-lo à execução. </a:t>
            </a:r>
          </a:p>
          <a:p>
            <a:pPr algn="just" eaLnBrk="1" hangingPunct="1">
              <a:defRPr/>
            </a:pPr>
            <a:r>
              <a:rPr lang="pt-BR" altLang="pt-BR" sz="2100" dirty="0"/>
              <a:t>Aplica-se ao penhor, à hipoteca e à anticrese.</a:t>
            </a:r>
          </a:p>
          <a:p>
            <a:pPr algn="just" eaLnBrk="1" hangingPunct="1">
              <a:defRPr/>
            </a:pPr>
            <a:r>
              <a:rPr lang="pt-BR" altLang="pt-BR" sz="2100" dirty="0"/>
              <a:t>Não confundir o </a:t>
            </a:r>
            <a:r>
              <a:rPr lang="pt-BR" altLang="pt-BR" sz="2100" i="1" dirty="0"/>
              <a:t>Pacto Comissório Real </a:t>
            </a:r>
            <a:r>
              <a:rPr lang="pt-BR" altLang="pt-BR" sz="2100" dirty="0"/>
              <a:t>(art. 1.428, CC – é nulo) com o </a:t>
            </a:r>
            <a:r>
              <a:rPr lang="pt-BR" altLang="pt-BR" sz="2100" i="1" dirty="0"/>
              <a:t>Pacto Comissório Contratual </a:t>
            </a:r>
            <a:r>
              <a:rPr lang="pt-BR" altLang="pt-BR" sz="2100" dirty="0"/>
              <a:t>(art. 474 do CC – é válido). </a:t>
            </a:r>
          </a:p>
          <a:p>
            <a:pPr algn="just" eaLnBrk="1" hangingPunct="1">
              <a:defRPr/>
            </a:pPr>
            <a:r>
              <a:rPr lang="pt-BR" altLang="pt-BR" sz="2100" dirty="0"/>
              <a:t>Este último é cláusula resolutiva expressa que prevê a extinção automática do contrato em caso de inadimplemento bilateral. 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100" dirty="0">
                <a:solidFill>
                  <a:srgbClr val="00000A"/>
                </a:solidFill>
                <a:ea typeface="Times New Roman" panose="02020603050405020304" pitchFamily="18" charset="0"/>
              </a:rPr>
              <a:t>O Pacto Comissório Real é nulo pois:  a) é imoral e gera o enriquecimento sem causa; b) viola normas de ordem pública; e c) coloca o devedor em situação de vulnerabilidade.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100" b="1" dirty="0">
                <a:solidFill>
                  <a:srgbClr val="00000A"/>
                </a:solidFill>
                <a:ea typeface="Times New Roman" panose="02020603050405020304" pitchFamily="18" charset="0"/>
              </a:rPr>
              <a:t>“Antigo precedente da Corte assentou que existente pacto comissório, disfarçado por simulação, não se pode deixar de proclamar a nulidade, não pelo vício da simulação, mas em virtude de aquela avença não ser tolerada pelo direito.</a:t>
            </a:r>
            <a:r>
              <a:rPr lang="pt-BR" sz="2100" dirty="0">
                <a:solidFill>
                  <a:srgbClr val="00000A"/>
                </a:solidFill>
                <a:ea typeface="Times New Roman" panose="02020603050405020304" pitchFamily="18" charset="0"/>
              </a:rPr>
              <a:t> (REsp nº 21.681/SP, Terceira Turma, Relator o Ministro Eduardo Ribeiro, DJ de 3/8/92)” (REsp: 784.273/GO, Relator: Ministro CARLOS ALBERTO MENEZES DIREITO, Data de Julgamento: 12/12/2006, T3 - TERCEIRA TURMA, Data de Publicação: DJ 26/02/2007 p. 586)”</a:t>
            </a:r>
            <a:endParaRPr lang="pt-BR" sz="2100" kern="100" baseline="300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Lohit Devanagari"/>
            </a:endParaRPr>
          </a:p>
          <a:p>
            <a:pPr algn="just"/>
            <a:endParaRPr lang="pt-BR" sz="18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4276435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415418" y="517168"/>
            <a:ext cx="11573382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2400" dirty="0"/>
              <a:t>“AGRAVO REGIMENTAL NO RECURSO ESPECIAL. DIREITO CIVIL E PROCESSUAL CIVIL. AÇÃO ANULATÓRIA. COMPRA E VENDA E LOCAÇÃO. SIMULAÇÃO. AGIOTAGEM E PACTO COMISSÓRIO. VIOLAÇÃO DO ART. 535 DO CPC. NÃO OCORRÊNCIA. ART. 178, § 9º, INCISO V, DO CÓDIGO CIVIL DE 1916. ARTS. 364, 401 E 405 DO CÓDIGO DE PROCESSO CIVIL. PROVA TESTEMUNHAL. SUSPEIÇÃO. NECESSIDADE DE REVOLVIMENTO DO ACERVO FÁTICO-PROBATÓRIO. IMPOSSIBILIDADE. SÚMULA Nº 7/STJ. ARTS. 102, 104 E 105 DO CÓDIGO CIVIL DE 1916. AUSÊNCIA DE IMPUGNAÇÃO DE FUNDAMENTO SUFICIENTE DO ACÓRDÃO RECORRIDO. SÚMULA Nº 283/STF. (...). 5. </a:t>
            </a:r>
            <a:r>
              <a:rPr lang="pt-BR" altLang="pt-BR" sz="2400" b="1" dirty="0"/>
              <a:t>Consoante a orientação jurisprudencial desta Corte Superior, é nulo o compromisso de compra e venda que, em realidade, traduz-se como instrumento para o credor ficar com o bem dado em garantia em relação a obrigações decorrentes de contrato de mútuo usurário se estas não forem adimplidas. 6. Nesse caso, a simulação, ainda que sob o regime do Código Civil de 1916 e, portanto, concebida como defeito do negócio jurídico, visa encobrir a existência de verdadeiro pacto comissório, expressamente vedado pelo artigo 765 do Código Civil anterior. </a:t>
            </a:r>
            <a:r>
              <a:rPr lang="pt-BR" altLang="pt-BR" sz="2400" dirty="0"/>
              <a:t>7. Agravo regimental não provido” (STJ, Ag. Rg. no Resp. 996.784/SC, Rel. Ministro RICARDO VILLAS BÔAS CUEVA, TERCEIRA TURMA, julgado em 18/12/2014, </a:t>
            </a:r>
            <a:r>
              <a:rPr lang="pt-BR" altLang="pt-BR" sz="2400" dirty="0" err="1"/>
              <a:t>DJe</a:t>
            </a:r>
            <a:r>
              <a:rPr lang="pt-BR" altLang="pt-BR" sz="2400" dirty="0"/>
              <a:t> 04/02/2015)</a:t>
            </a:r>
          </a:p>
          <a:p>
            <a:pPr algn="just"/>
            <a:endParaRPr lang="pt-BR" sz="18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3931003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391886" y="505492"/>
            <a:ext cx="1180011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endParaRPr lang="pt-BR" altLang="pt-BR" sz="2400" i="1" dirty="0"/>
          </a:p>
          <a:p>
            <a:pPr algn="just" eaLnBrk="1" hangingPunct="1">
              <a:defRPr/>
            </a:pPr>
            <a:r>
              <a:rPr lang="pt-BR" altLang="pt-BR" sz="2400" i="1" dirty="0"/>
              <a:t>Pacto Marciano: </a:t>
            </a:r>
            <a:r>
              <a:rPr lang="pt-BR" altLang="pt-BR" sz="2400" dirty="0"/>
              <a:t>foi criado em Roma pelo jurisconsulto Marciano. </a:t>
            </a:r>
          </a:p>
          <a:p>
            <a:pPr algn="just" eaLnBrk="1" hangingPunct="1">
              <a:defRPr/>
            </a:pPr>
            <a:r>
              <a:rPr lang="pt-BR" altLang="pt-BR" sz="2400" dirty="0"/>
              <a:t>No Brasil, o tema foi desenvolvido pelo jurista Moreira Alves. </a:t>
            </a:r>
          </a:p>
          <a:p>
            <a:pPr algn="just" eaLnBrk="1" hangingPunct="1">
              <a:defRPr/>
            </a:pPr>
            <a:r>
              <a:rPr lang="pt-BR" altLang="pt-BR" sz="2400" dirty="0"/>
              <a:t>Neste pacto, o bem entregue em garantia é transferido ao credor, que dele se apropria e restitui o excesso relativo ao valor da dívida. </a:t>
            </a:r>
          </a:p>
          <a:p>
            <a:pPr algn="just" eaLnBrk="1" hangingPunct="1">
              <a:defRPr/>
            </a:pPr>
            <a:r>
              <a:rPr lang="pt-BR" altLang="pt-BR" sz="2400" dirty="0"/>
              <a:t>Na opinião de Moreira Alves e de Gustavo Tepedino, o pacto não é ilegal por não causar prejuízo ao devedor, retirando-se o debate a respeito da vulnerabilidade.  </a:t>
            </a:r>
          </a:p>
          <a:p>
            <a:pPr algn="just" eaLnBrk="1" hangingPunct="1">
              <a:defRPr/>
            </a:pPr>
            <a:endParaRPr lang="pt-BR" altLang="pt-BR" sz="2400" dirty="0"/>
          </a:p>
          <a:p>
            <a:pPr algn="just" eaLnBrk="1" hangingPunct="1">
              <a:defRPr/>
            </a:pPr>
            <a:endParaRPr lang="pt-BR" altLang="pt-BR" sz="2400" dirty="0"/>
          </a:p>
          <a:p>
            <a:pPr algn="just" eaLnBrk="1" hangingPunct="1">
              <a:defRPr/>
            </a:pPr>
            <a:r>
              <a:rPr lang="pt-BR" altLang="pt-BR" sz="2400" dirty="0"/>
              <a:t>Na </a:t>
            </a:r>
            <a:r>
              <a:rPr lang="pt-BR" altLang="pt-BR" sz="2400" i="1" dirty="0"/>
              <a:t>VII Jornada de Direito Civil</a:t>
            </a:r>
            <a:r>
              <a:rPr lang="pt-BR" altLang="pt-BR" sz="2400" dirty="0"/>
              <a:t> foi feita uma proposta de enunciado, que não foi aprovada. </a:t>
            </a:r>
          </a:p>
          <a:p>
            <a:pPr algn="just" eaLnBrk="1" hangingPunct="1">
              <a:defRPr/>
            </a:pPr>
            <a:r>
              <a:rPr lang="pt-BR" altLang="pt-BR" sz="2400" dirty="0"/>
              <a:t>Porém, na </a:t>
            </a:r>
            <a:r>
              <a:rPr lang="pt-BR" altLang="pt-BR" sz="2400" i="1" dirty="0"/>
              <a:t>VIII Jornada de Direito Civil</a:t>
            </a:r>
            <a:r>
              <a:rPr lang="pt-BR" altLang="pt-BR" sz="2400" dirty="0"/>
              <a:t>, em 2018, foi aprovado enunciado admitindo o pacto marciano nas relações civis paritárias (Enunciado 626).</a:t>
            </a:r>
          </a:p>
          <a:p>
            <a:pPr algn="just" eaLnBrk="1" hangingPunct="1">
              <a:defRPr/>
            </a:pPr>
            <a:r>
              <a:rPr lang="pt-BR" altLang="pt-BR" sz="2400" dirty="0"/>
              <a:t>“Não afronta o art. 1.428 do Código Civil, em relações paritárias, o pacto marciano, cláusula contratual que autoriza que o credor se torne proprietário da coisa objeto da garantia mediante aferição de seu justo valor e restituição do supérfluo (valor do bem em garantia que excede o da dívida)”. </a:t>
            </a:r>
            <a:endParaRPr lang="pt-BR" sz="18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3521962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479834" y="488275"/>
            <a:ext cx="1150896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2200" dirty="0"/>
              <a:t>O TJSP admite a figura (Apelação 9103689-29.2008.8.26.0000):</a:t>
            </a:r>
          </a:p>
          <a:p>
            <a:pPr algn="just" eaLnBrk="1" hangingPunct="1"/>
            <a:r>
              <a:rPr lang="pt-BR" altLang="pt-BR" sz="2200" dirty="0"/>
              <a:t>“Pacto comissório que se realiza por meio de negócios indiretos; necessidade de reprovação da conduta de conhecido agiota que, ao manipular atos consegue transmitir, para a filha, bem usurpado do devedor de quantias acrescidas com juros usurários - Ilegalidade (art. 1428, do CC) - Agravo retido e recurso de apelação não providos. O pacto comissório vedado pela ordem jurídica incide para coibir o abuso que se comete contra o devedor fragilizado pela dominação de seu credor e que, por essa superioridade, se apropria dos bens oferecidos em garantia do mútuo, caracterizando uma usurpação e que ganha status de ilegalidade pela completa ausência de correspondência entre o valor do bem e o valor da dívida. É importante que se conste não ser ilegal o que se chama de pacto Marciano, valendo esclarecer o seu conteúdo nas palavras do Ministro JOSÉ CARLOS MOREIRA ALVES (Da alienação fiduciária em garantia, Saraiva, 1973, p. 127): ‘Não é ilícito, porém, o denominado pacto Marciano’ (por ser defendido pelo jurisconsulto romano Marciano e confirmado em rescrito dos imperadores Severo e Antonino). Por esse pacto, se o débito não for pago, a coisa poderá passar à propriedade plena do credor pelo seu justo valor, a ser estimado, antes ou depois de vencida a dívida, por terceiros” (TJ-SP – Rel. </a:t>
            </a:r>
            <a:r>
              <a:rPr lang="pt-BR" altLang="pt-BR" sz="2200" dirty="0" err="1"/>
              <a:t>Enio</a:t>
            </a:r>
            <a:r>
              <a:rPr lang="pt-BR" altLang="pt-BR" sz="2200" dirty="0"/>
              <a:t> Zuliani, julgado em 27/08/2009. Apelação 9103689-29.2008.8.26.0000. Comarca: Mogi-Mirim. Órgão julgador: 4ª Câmara de Direito Privado. Data do julgamento: 27/08/2009. Data de registro: 10/09/2009).</a:t>
            </a:r>
          </a:p>
          <a:p>
            <a:pPr algn="just"/>
            <a:endParaRPr lang="pt-BR" sz="18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1229328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556052" y="420917"/>
            <a:ext cx="11283096" cy="670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1950" dirty="0"/>
              <a:t>O TJSC também: </a:t>
            </a:r>
          </a:p>
          <a:p>
            <a:pPr algn="just" eaLnBrk="1" hangingPunct="1"/>
            <a:r>
              <a:rPr lang="pt-BR" altLang="pt-BR" sz="1950" dirty="0"/>
              <a:t>“Segundo Jones Figueiredo Alves e Mário Luiz Delgado (in Código Civil anotado, São Paulo, Método, 2005, p. 719-720): ‘Alguns juristas vêm apontando a contradição entre o </a:t>
            </a:r>
            <a:r>
              <a:rPr lang="pt-BR" altLang="pt-BR" sz="1950" i="1" dirty="0"/>
              <a:t>caput </a:t>
            </a:r>
            <a:r>
              <a:rPr lang="pt-BR" altLang="pt-BR" sz="1950" dirty="0"/>
              <a:t>e o parágrafo único. Pois o dispositivo, ao mesmo tempo que considera nulo o pacto comissório, permite ao devedor que, após o vencimento, devolva ao credor o objeto da garantia, o que implicará em burla à regra geral definida no caput [...]. A crítica, no entanto, é improcedente e a contradição, apenas aparente. Na verdade, o que o Código proíbe é que o credor venha a expropriar o devedor tão logo vencida a dívida. O devedor, como parte hipossuficiente do negócio, poderia, por exemplo, ter sido compelido a autorizar o devedor a ficar com a garantia. Entretanto, depois de vencida a dívida, nada obsta a que o devedor, por sua livre e espontânea vontade, celebre com o credor uma espécie de dação em pagamento, tendo por objeto a própria coisa dada em garantia. E a nova regra tem respaldo na jurisprudência do Superior Tribunal de Justiça, que já vinha decidindo no sentido de ser lícita, nesse caso, a dação em pagamento, por visar simplesmente a saldar o débito, sem que a ela tenha se condicionado o negócio. [...]. O parágrafo único, na verdade, assemelha-se ao chamado ‘Pacto Marciano’, que não se confunde com pacto comissório e cuja licitude é pacífica. Nesse sentido as lições do Ministro José Carlos Moreira Alves: ‘Não é ilícito, porém, o denominado Pacto Marciano (por ser defendido pelo jurisconsulto romano Marciano e confirmado em reescrito dos imperadores Severo e Antonino). Por esse pacto, se o débito não for pago, a coisa poderá passar à propriedade plena do credor pelo seu justo valor, a ser estimado, antes ou depois de vencida a dívida, por terceiro’ (Da alienação fiduciária em garantia. São Paulo: Saraiva, 1973, p. 127) (ASSUNÇÃO, Alexandre Guedes A. Et al. Código Civil comentado. São Paulo: Editora Saraiva, 2010, p. 1396-1397, grifo nosso). (TJSC; AC 0006654-37.2008.8.24.0015; Canoinhas; Sexta Câmara de Direito Civil; Rel. Des. Stanley Braga; DJSC 15/02/2019; Pag. 258)</a:t>
            </a:r>
            <a:endParaRPr lang="pt-BR" altLang="pt-BR" sz="1950" b="1" dirty="0"/>
          </a:p>
          <a:p>
            <a:pPr algn="just"/>
            <a:endParaRPr lang="pt-BR" sz="18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2459981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C868C51-7627-5354-1E29-03F1CC7E3DC1}"/>
              </a:ext>
            </a:extLst>
          </p:cNvPr>
          <p:cNvSpPr txBox="1"/>
          <p:nvPr/>
        </p:nvSpPr>
        <p:spPr>
          <a:xfrm>
            <a:off x="338697" y="549706"/>
            <a:ext cx="1185330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2600" b="1" dirty="0"/>
              <a:t> Requisitos Gerais para o Direito Real de Garantia sobre a coisa alheia (art. 1.420, CC</a:t>
            </a:r>
            <a:r>
              <a:rPr lang="pt-BR" altLang="pt-BR" sz="2600" b="1" dirty="0">
                <a:highlight>
                  <a:srgbClr val="FFFF00"/>
                </a:highlight>
              </a:rPr>
              <a:t>)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627636" y="1391815"/>
            <a:ext cx="11361164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“Art. 1.420. Só aquele que pode alienar poderá empenhar, hipotecar ou dar em anticrese; só os bens que se podem alienar poderão ser dados em penhor, anticrese ou hipoteca.</a:t>
            </a:r>
          </a:p>
          <a:p>
            <a:pPr algn="just"/>
            <a:r>
              <a:rPr lang="pt-BR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§ 1º. A propriedade superveniente torna eficaz, desde o registro, as garantias reais estabelecidas por quem não era dono.</a:t>
            </a:r>
          </a:p>
          <a:p>
            <a:pPr algn="just"/>
            <a:r>
              <a:rPr lang="pt-BR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§ 2º. A coisa comum a dois ou mais proprietários não pode ser dada em garantia real, na sua totalidade, sem o consentimento de todos; mas cada um pode individualmente dar em garantia real a parte que tiver”.</a:t>
            </a:r>
          </a:p>
          <a:p>
            <a:pPr algn="just"/>
            <a:endParaRPr lang="pt-BR" sz="23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2025384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C868C51-7627-5354-1E29-03F1CC7E3DC1}"/>
              </a:ext>
            </a:extLst>
          </p:cNvPr>
          <p:cNvSpPr txBox="1"/>
          <p:nvPr/>
        </p:nvSpPr>
        <p:spPr>
          <a:xfrm>
            <a:off x="338697" y="549706"/>
            <a:ext cx="1185330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2600" b="1" dirty="0"/>
              <a:t>Requisitos Gerais para o Direito Real de Garantia sobre a coisa alheia (art. 1.420, CC</a:t>
            </a:r>
            <a:r>
              <a:rPr lang="pt-BR" altLang="pt-BR" sz="2600" b="1" dirty="0">
                <a:highlight>
                  <a:srgbClr val="FFFF00"/>
                </a:highlight>
              </a:rPr>
              <a:t>)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506994" y="1391815"/>
            <a:ext cx="11579382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2600" dirty="0"/>
              <a:t>I) Requisitos subjetivos ou subjetivos:</a:t>
            </a:r>
          </a:p>
          <a:p>
            <a:pPr algn="just" eaLnBrk="1" hangingPunct="1"/>
            <a:endParaRPr lang="pt-BR" altLang="pt-BR" sz="2600" dirty="0"/>
          </a:p>
          <a:p>
            <a:pPr algn="just" eaLnBrk="1" hangingPunct="1"/>
            <a:r>
              <a:rPr lang="pt-BR" altLang="pt-BR" sz="2600" dirty="0"/>
              <a:t>Somente quem é proprietário pode dar o bem em garantia, sob pena de ineficácia (alienação </a:t>
            </a:r>
            <a:r>
              <a:rPr lang="pt-BR" altLang="pt-BR" sz="2600" i="1" dirty="0"/>
              <a:t>a non domino). </a:t>
            </a:r>
          </a:p>
          <a:p>
            <a:pPr algn="just" eaLnBrk="1" hangingPunct="1"/>
            <a:endParaRPr lang="pt-BR" altLang="pt-BR" sz="2600" dirty="0"/>
          </a:p>
          <a:p>
            <a:pPr algn="just" eaLnBrk="1" hangingPunct="1"/>
            <a:endParaRPr lang="pt-BR" altLang="pt-BR" sz="2600" dirty="0"/>
          </a:p>
          <a:p>
            <a:pPr algn="just" eaLnBrk="1" hangingPunct="1"/>
            <a:r>
              <a:rPr lang="pt-BR" altLang="pt-BR" sz="2600" dirty="0"/>
              <a:t>Se a propriedade for superveniente, o ato será eficaz </a:t>
            </a:r>
            <a:r>
              <a:rPr lang="pt-BR" altLang="pt-BR" sz="2600" i="1" dirty="0"/>
              <a:t>(pós-eficacização</a:t>
            </a:r>
            <a:r>
              <a:rPr lang="pt-BR" altLang="pt-BR" sz="2600" dirty="0"/>
              <a:t>).</a:t>
            </a:r>
          </a:p>
          <a:p>
            <a:pPr algn="just" eaLnBrk="1" hangingPunct="1"/>
            <a:r>
              <a:rPr lang="pt-BR" altLang="pt-BR" sz="2600" dirty="0"/>
              <a:t>Exemplo: dei um imóvel em hipoteca que ainda não ser a meu, e quitei posteriormente. </a:t>
            </a:r>
          </a:p>
          <a:p>
            <a:pPr algn="just" eaLnBrk="1" hangingPunct="1"/>
            <a:endParaRPr lang="pt-BR" altLang="pt-BR" sz="2600" dirty="0"/>
          </a:p>
          <a:p>
            <a:pPr algn="just" eaLnBrk="1" hangingPunct="1"/>
            <a:r>
              <a:rPr lang="pt-BR" altLang="pt-BR" sz="2600" dirty="0"/>
              <a:t>A hipoteca e a anticrese, quando se referem a bens imóveis, exigem a outorga conjugal (uxória ou marital), exceto no regime da separação absoluta de bens, sob pena de anulabilidade (art. 1.647, inc. I  e 1.649, CC ).</a:t>
            </a:r>
          </a:p>
          <a:p>
            <a:pPr algn="just"/>
            <a:endParaRPr lang="pt-BR" sz="23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2712369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695680" y="420917"/>
            <a:ext cx="11496320" cy="6406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altLang="pt-BR" sz="2300" dirty="0">
                <a:solidFill>
                  <a:srgbClr val="000000"/>
                </a:solidFill>
                <a:cs typeface="Times New Roman" panose="02020603050405020304" pitchFamily="18" charset="0"/>
              </a:rPr>
              <a:t>II) Requisito objetivo. </a:t>
            </a:r>
            <a:endParaRPr lang="pt-BR" altLang="pt-BR" sz="2300" dirty="0">
              <a:solidFill>
                <a:srgbClr val="00000A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altLang="pt-BR" sz="2300" dirty="0">
                <a:solidFill>
                  <a:srgbClr val="000000"/>
                </a:solidFill>
                <a:cs typeface="Times New Roman" panose="02020603050405020304" pitchFamily="18" charset="0"/>
              </a:rPr>
              <a:t>O bem deve ser alienável ou consumível juridicamente, sob pena de nulidade (art. 166, inc. II ou VI, do CC). Exemplo: imóvel gravado com cláusula de inalienabilidade por testamento. A hipoteca sobre esse bem será nula.</a:t>
            </a:r>
            <a:endParaRPr lang="pt-BR" altLang="pt-BR" sz="2300" dirty="0">
              <a:solidFill>
                <a:srgbClr val="00000A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altLang="pt-BR" sz="2300" dirty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endParaRPr lang="pt-BR" altLang="pt-BR" sz="2300" dirty="0">
              <a:solidFill>
                <a:srgbClr val="00000A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altLang="pt-BR" sz="2300" dirty="0">
                <a:solidFill>
                  <a:srgbClr val="000000"/>
                </a:solidFill>
                <a:cs typeface="Times New Roman" panose="02020603050405020304" pitchFamily="18" charset="0"/>
              </a:rPr>
              <a:t>III) Requisitos formais (art. 1.424 do CC)</a:t>
            </a:r>
            <a:endParaRPr lang="pt-BR" altLang="pt-BR" sz="2300" dirty="0">
              <a:solidFill>
                <a:srgbClr val="00000A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altLang="pt-BR" sz="2300" dirty="0">
                <a:solidFill>
                  <a:srgbClr val="000000"/>
                </a:solidFill>
                <a:cs typeface="Times New Roman" panose="02020603050405020304" pitchFamily="18" charset="0"/>
              </a:rPr>
              <a:t>O art. 1.424 do CC, sob pena de ineficácia (e não de nulidade absoluta), prevê os requisitos formais, visando à especialização da garantia (valor + prazo + juros + bem).</a:t>
            </a:r>
            <a:endParaRPr lang="pt-BR" altLang="pt-BR" sz="2300" dirty="0">
              <a:solidFill>
                <a:srgbClr val="00000A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altLang="pt-BR" sz="2300" u="sng" dirty="0">
                <a:solidFill>
                  <a:srgbClr val="000000"/>
                </a:solidFill>
                <a:cs typeface="Times New Roman" panose="02020603050405020304" pitchFamily="18" charset="0"/>
              </a:rPr>
              <a:t>CC, art. 1.424:</a:t>
            </a:r>
            <a:r>
              <a:rPr lang="pt-BR" altLang="pt-BR" sz="2300" dirty="0">
                <a:solidFill>
                  <a:srgbClr val="000000"/>
                </a:solidFill>
                <a:cs typeface="Times New Roman" panose="02020603050405020304" pitchFamily="18" charset="0"/>
              </a:rPr>
              <a:t> “Os contratos de penhor, anticrese ou hipoteca declararão, sob pena de não terem eficácia: I - o valor do crédito, sua estimação, ou valor máximo; II - o prazo fixado para pagamento; III - a taxa dos juros, se houver; IV - o bem dado em garantia com as suas especificações.”</a:t>
            </a:r>
            <a:endParaRPr lang="pt-BR" sz="2300" kern="100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ohit Devanagari"/>
            </a:endParaRPr>
          </a:p>
        </p:txBody>
      </p:sp>
    </p:spTree>
    <p:extLst>
      <p:ext uri="{BB962C8B-B14F-4D97-AF65-F5344CB8AC3E}">
        <p14:creationId xmlns:p14="http://schemas.microsoft.com/office/powerpoint/2010/main" val="1818416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517017" y="420917"/>
            <a:ext cx="11596519" cy="6003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altLang="pt-BR" sz="2350" b="1" dirty="0">
                <a:solidFill>
                  <a:srgbClr val="000000"/>
                </a:solidFill>
                <a:cs typeface="Times New Roman" panose="02020603050405020304" pitchFamily="18" charset="0"/>
              </a:rPr>
              <a:t>Os requisitos formais não dizem respeito à validade, mas quanto à eficácia.</a:t>
            </a:r>
          </a:p>
          <a:p>
            <a:pPr algn="just">
              <a:lnSpc>
                <a:spcPct val="150000"/>
              </a:lnSpc>
            </a:pPr>
            <a:r>
              <a:rPr lang="pt-BR" altLang="pt-BR" sz="2350" dirty="0">
                <a:solidFill>
                  <a:srgbClr val="000000"/>
                </a:solidFill>
                <a:cs typeface="Times New Roman" panose="02020603050405020304" pitchFamily="18" charset="0"/>
              </a:rPr>
              <a:t>“Os requisitos elencados no artigo 761 do código revogado (artigo 1.424 do CC/2002) não constituem elementos nucleares do penhor, sem os quais inexistiria o próprio contrato; sequer se ligam à validade mesma do acordo, que está a depender da capacidade do agente, da licitude do objeto e de forma prevista ou não defesa em lei. Constituem, ao revés, verdadeiras condições de sua plena eficácia no mundo jurídico, isto é, da validade de sua oponibilidade a terceiros. Assim, devem ser mantidas, porque válidas, as disposições firmadas entre as partes originárias. 3. Entende esta Corte, de há muito, que a tradição simbólica da coisa dada em depósito não desnatura o contrato de penhor. Recurso parcialmente conhecido e, no ponto, provido”. (REsp: 226041/MG, Relator: Ministro HÉLIO QUAGLIA BARBOSA, Data de Julgamento: 12/06/2007, T4 - QUARTA TURMA, Data de Publicação: DJ 29/06/2007 p. 629)</a:t>
            </a:r>
          </a:p>
        </p:txBody>
      </p:sp>
    </p:spTree>
    <p:extLst>
      <p:ext uri="{BB962C8B-B14F-4D97-AF65-F5344CB8AC3E}">
        <p14:creationId xmlns:p14="http://schemas.microsoft.com/office/powerpoint/2010/main" val="4277502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415418" y="503523"/>
            <a:ext cx="11361164" cy="6129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altLang="pt-B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O art. 1.425 do CC  prevê um rol exemplificativo ou </a:t>
            </a:r>
            <a:r>
              <a:rPr lang="pt-BR" altLang="pt-BR" sz="2400" i="1" dirty="0">
                <a:solidFill>
                  <a:srgbClr val="000000"/>
                </a:solidFill>
                <a:cs typeface="Times New Roman" panose="02020603050405020304" pitchFamily="18" charset="0"/>
              </a:rPr>
              <a:t>numerus apertus </a:t>
            </a:r>
            <a:r>
              <a:rPr lang="pt-BR" altLang="pt-B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em que se dá o vencimento antecipado da dívida, garantida por direito real, em complemento ao rol do art. 333 do Código Civil :</a:t>
            </a:r>
          </a:p>
          <a:p>
            <a:pPr algn="just">
              <a:lnSpc>
                <a:spcPct val="150000"/>
              </a:lnSpc>
            </a:pPr>
            <a:r>
              <a:rPr lang="pt-BR" altLang="pt-BR" sz="2400" b="1" dirty="0">
                <a:solidFill>
                  <a:srgbClr val="000000"/>
                </a:solidFill>
                <a:cs typeface="Times New Roman" panose="02020603050405020304" pitchFamily="18" charset="0"/>
              </a:rPr>
              <a:t>Hipóteses:</a:t>
            </a:r>
          </a:p>
          <a:p>
            <a:pPr algn="just">
              <a:lnSpc>
                <a:spcPct val="150000"/>
              </a:lnSpc>
            </a:pPr>
            <a:r>
              <a:rPr lang="pt-BR" altLang="pt-B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- Depreciação ou deterioração da coisa dada, não  havendo o reforço ou a substituição da garantia;</a:t>
            </a:r>
          </a:p>
          <a:p>
            <a:pPr algn="just">
              <a:lnSpc>
                <a:spcPct val="150000"/>
              </a:lnSpc>
            </a:pPr>
            <a:r>
              <a:rPr lang="pt-BR" altLang="pt-B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- Se o  devedor cair em insolvência ou falir;</a:t>
            </a:r>
          </a:p>
          <a:p>
            <a:pPr algn="just">
              <a:lnSpc>
                <a:spcPct val="150000"/>
              </a:lnSpc>
            </a:pPr>
            <a:r>
              <a:rPr lang="pt-BR" altLang="pt-B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- Inadimplemento da obrigação. Exemplo: três meses seguidos de inadimplemento geram o vencimento antecipado.</a:t>
            </a:r>
          </a:p>
          <a:p>
            <a:pPr algn="just">
              <a:lnSpc>
                <a:spcPct val="150000"/>
              </a:lnSpc>
            </a:pPr>
            <a:r>
              <a:rPr lang="pt-BR" altLang="pt-B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- Perda do bem sem substituição; e</a:t>
            </a:r>
          </a:p>
          <a:p>
            <a:pPr algn="just">
              <a:lnSpc>
                <a:spcPct val="150000"/>
              </a:lnSpc>
            </a:pPr>
            <a:r>
              <a:rPr lang="pt-BR" altLang="pt-B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-  Desapropriação do bem.</a:t>
            </a:r>
          </a:p>
        </p:txBody>
      </p:sp>
    </p:spTree>
    <p:extLst>
      <p:ext uri="{BB962C8B-B14F-4D97-AF65-F5344CB8AC3E}">
        <p14:creationId xmlns:p14="http://schemas.microsoft.com/office/powerpoint/2010/main" val="1381699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635D57-55FE-24E2-87B0-1CA6BA244613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10AB46-29EE-890A-1620-68F208816336}"/>
              </a:ext>
            </a:extLst>
          </p:cNvPr>
          <p:cNvSpPr/>
          <p:nvPr/>
        </p:nvSpPr>
        <p:spPr>
          <a:xfrm rot="5400000">
            <a:off x="6110515" y="-5660569"/>
            <a:ext cx="174171" cy="119888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95671A6-AA95-7E3B-E5CF-75B5FD6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155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C00948B-A6DF-4996-ACBF-65D49A61E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773" y="2998356"/>
            <a:ext cx="13495449" cy="56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565A8F-F2F2-FB89-8B0C-B02D207BF463}"/>
              </a:ext>
            </a:extLst>
          </p:cNvPr>
          <p:cNvSpPr txBox="1"/>
          <p:nvPr/>
        </p:nvSpPr>
        <p:spPr>
          <a:xfrm>
            <a:off x="415417" y="420917"/>
            <a:ext cx="11661905" cy="6457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Segundo o art. 1.427 do CC, um terceiro também pode garantir dívida alheia por garantia real. Esse terceiro é chamado de interveniente, hipotecante ou empenhante. 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Ex.: Um pai dá um imóvel em hipoteca para garantir dívida do filho.</a:t>
            </a:r>
            <a:endParaRPr lang="pt-BR" sz="2200" dirty="0">
              <a:solidFill>
                <a:srgbClr val="00000A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pt-BR" sz="2200" dirty="0">
                <a:solidFill>
                  <a:srgbClr val="00000A"/>
                </a:solidFill>
                <a:ea typeface="Times New Roman" panose="02020603050405020304" pitchFamily="18" charset="0"/>
              </a:rPr>
              <a:t>“Art. 1.427. Salvo cláusula expressa, o terceiro que presta garantia real por dívida alheia não fica obrigado a substituí-la, ou reforçá-la, quando, sem culpa sua, se perca, deteriore, ou desvalorização”. </a:t>
            </a:r>
          </a:p>
          <a:p>
            <a:pPr algn="just">
              <a:lnSpc>
                <a:spcPct val="150000"/>
              </a:lnSpc>
              <a:defRPr/>
            </a:pPr>
            <a:endParaRPr lang="pt-BR" sz="1400" dirty="0">
              <a:solidFill>
                <a:srgbClr val="00000A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pt-BR" sz="2200" dirty="0">
                <a:solidFill>
                  <a:srgbClr val="00000A"/>
                </a:solidFill>
                <a:ea typeface="Times New Roman" panose="02020603050405020304" pitchFamily="18" charset="0"/>
              </a:rPr>
              <a:t>O art. 1.430 do CC prevê a responsabilidade pessoal do devedor, de forma subsidiária, se a garantia real for insuficiente para satisfazer a dívida. 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200" dirty="0">
                <a:solidFill>
                  <a:srgbClr val="00000A"/>
                </a:solidFill>
                <a:ea typeface="Times New Roman" panose="02020603050405020304" pitchFamily="18" charset="0"/>
              </a:rPr>
              <a:t>A garantia real é convertida em garantia pessoal - O credor hipotecário ou pignoratício passa a ser credor quirografário ou comum. 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200" dirty="0">
                <a:solidFill>
                  <a:srgbClr val="00000A"/>
                </a:solidFill>
                <a:ea typeface="Times New Roman" panose="02020603050405020304" pitchFamily="18" charset="0"/>
              </a:rPr>
              <a:t>“Art. 1.430. Quando, excutido o penhor, ou executada a hipoteca, o produto não bastar para pagamento da dívida e despesas judiciais, continuará o devedor obrigado pessoalmente pelo restante”.</a:t>
            </a:r>
          </a:p>
        </p:txBody>
      </p:sp>
    </p:spTree>
    <p:extLst>
      <p:ext uri="{BB962C8B-B14F-4D97-AF65-F5344CB8AC3E}">
        <p14:creationId xmlns:p14="http://schemas.microsoft.com/office/powerpoint/2010/main" val="896380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383A9-AB4E-B968-AD5F-AFD3F9EE4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34D689D-1D46-0F41-C788-5967AD3AC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84765" cy="624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9F312BB-1F93-949D-FACD-18804ECF024E}"/>
              </a:ext>
            </a:extLst>
          </p:cNvPr>
          <p:cNvSpPr/>
          <p:nvPr/>
        </p:nvSpPr>
        <p:spPr>
          <a:xfrm>
            <a:off x="203200" y="246743"/>
            <a:ext cx="188686" cy="661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90E5EF1-77F9-CCDF-0FF6-D1C781D31BCD}"/>
              </a:ext>
            </a:extLst>
          </p:cNvPr>
          <p:cNvSpPr/>
          <p:nvPr/>
        </p:nvSpPr>
        <p:spPr>
          <a:xfrm rot="5400000">
            <a:off x="6110515" y="-5660570"/>
            <a:ext cx="174171" cy="1198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Quadro 6">
            <a:extLst>
              <a:ext uri="{FF2B5EF4-FFF2-40B4-BE49-F238E27FC236}">
                <a16:creationId xmlns:a16="http://schemas.microsoft.com/office/drawing/2014/main" id="{C6D5967A-43C4-255B-46BE-FFE22056C22B}"/>
              </a:ext>
            </a:extLst>
          </p:cNvPr>
          <p:cNvSpPr/>
          <p:nvPr/>
        </p:nvSpPr>
        <p:spPr>
          <a:xfrm>
            <a:off x="2705100" y="2641870"/>
            <a:ext cx="9488631" cy="1408138"/>
          </a:xfrm>
          <a:prstGeom prst="fram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06C59C4-3BEB-B5BC-6BD2-E79EA5039C16}"/>
              </a:ext>
            </a:extLst>
          </p:cNvPr>
          <p:cNvSpPr/>
          <p:nvPr/>
        </p:nvSpPr>
        <p:spPr>
          <a:xfrm>
            <a:off x="2850455" y="2701230"/>
            <a:ext cx="6752779" cy="1242017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2" name="Picture 2" descr="Ubíqua - A Revolução do conhecimento">
            <a:extLst>
              <a:ext uri="{FF2B5EF4-FFF2-40B4-BE49-F238E27FC236}">
                <a16:creationId xmlns:a16="http://schemas.microsoft.com/office/drawing/2014/main" id="{D1B874A3-9CC6-2D7B-68B5-8B3BC2AC5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456" y="2650405"/>
            <a:ext cx="337185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Tela de vídeo game&#10;&#10;Descrição gerada automaticamente">
            <a:extLst>
              <a:ext uri="{FF2B5EF4-FFF2-40B4-BE49-F238E27FC236}">
                <a16:creationId xmlns:a16="http://schemas.microsoft.com/office/drawing/2014/main" id="{BB95A33C-92B6-88CA-F5C1-B520B6F974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728" y="6090465"/>
            <a:ext cx="3619500" cy="918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2881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2997</Words>
  <Application>Microsoft Office PowerPoint</Application>
  <PresentationFormat>Widescreen</PresentationFormat>
  <Paragraphs>102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Onildo Ribeiro de Assis II</dc:creator>
  <cp:lastModifiedBy>Flávio Tartuce</cp:lastModifiedBy>
  <cp:revision>30</cp:revision>
  <dcterms:created xsi:type="dcterms:W3CDTF">2023-02-08T15:30:27Z</dcterms:created>
  <dcterms:modified xsi:type="dcterms:W3CDTF">2024-05-19T13:49:38Z</dcterms:modified>
</cp:coreProperties>
</file>